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20"/>
  </p:notesMasterIdLst>
  <p:handoutMasterIdLst>
    <p:handoutMasterId r:id="rId21"/>
  </p:handoutMasterIdLst>
  <p:sldIdLst>
    <p:sldId id="321" r:id="rId2"/>
    <p:sldId id="669" r:id="rId3"/>
    <p:sldId id="725" r:id="rId4"/>
    <p:sldId id="782" r:id="rId5"/>
    <p:sldId id="745" r:id="rId6"/>
    <p:sldId id="741" r:id="rId7"/>
    <p:sldId id="742" r:id="rId8"/>
    <p:sldId id="744" r:id="rId9"/>
    <p:sldId id="743" r:id="rId10"/>
    <p:sldId id="786" r:id="rId11"/>
    <p:sldId id="783" r:id="rId12"/>
    <p:sldId id="784" r:id="rId13"/>
    <p:sldId id="788" r:id="rId14"/>
    <p:sldId id="785" r:id="rId15"/>
    <p:sldId id="746" r:id="rId16"/>
    <p:sldId id="747" r:id="rId17"/>
    <p:sldId id="761" r:id="rId18"/>
    <p:sldId id="762" r:id="rId19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25"/>
            <p14:sldId id="782"/>
            <p14:sldId id="745"/>
            <p14:sldId id="741"/>
            <p14:sldId id="742"/>
            <p14:sldId id="744"/>
            <p14:sldId id="743"/>
            <p14:sldId id="786"/>
            <p14:sldId id="783"/>
            <p14:sldId id="784"/>
            <p14:sldId id="788"/>
            <p14:sldId id="785"/>
            <p14:sldId id="746"/>
            <p14:sldId id="747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034" autoAdjust="0"/>
    <p:restoredTop sz="95896" autoAdjust="0"/>
  </p:normalViewPr>
  <p:slideViewPr>
    <p:cSldViewPr>
      <p:cViewPr varScale="1">
        <p:scale>
          <a:sx n="30" d="100"/>
          <a:sy n="30" d="100"/>
        </p:scale>
        <p:origin x="150" y="139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2022/4/25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2022/4/25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58454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32852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7081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95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3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xmlns="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24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4/25/2022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73" r:id="rId16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8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7.png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xmlns="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:a16="http://schemas.microsoft.com/office/drawing/2014/main" xmlns="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600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正式课</a:t>
              </a:r>
            </a:p>
          </p:txBody>
        </p:sp>
        <p:sp>
          <p:nvSpPr>
            <p:cNvPr id="17" name="TextBox 53">
              <a:extLst>
                <a:ext uri="{FF2B5EF4-FFF2-40B4-BE49-F238E27FC236}">
                  <a16:creationId xmlns:a16="http://schemas.microsoft.com/office/drawing/2014/main" xmlns="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xmlns="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:a16="http://schemas.microsoft.com/office/drawing/2014/main" xmlns="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274694" y="82520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面试题二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  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获取安卓摄像头的画面会什么是横着的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24448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4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274694" y="82520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面试题二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  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获取安卓摄像头的画面会什么是横着的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490399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摄像头拍摄效果</a:t>
            </a: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DC070A34-8144-4853-991A-6528B6EBAED0}"/>
              </a:ext>
            </a:extLst>
          </p:cNvPr>
          <p:cNvGrpSpPr/>
          <p:nvPr/>
        </p:nvGrpSpPr>
        <p:grpSpPr>
          <a:xfrm>
            <a:off x="1695796" y="2862307"/>
            <a:ext cx="16816227" cy="7601496"/>
            <a:chOff x="2224116" y="2679427"/>
            <a:chExt cx="16816227" cy="7601496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xmlns="" id="{57C77CF8-0D8F-4707-8E21-FDD7AF3E88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224116" y="2679427"/>
              <a:ext cx="16816227" cy="7601496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xmlns="" id="{707A07B6-2BBA-4F81-9AE0-01B2EDEF791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 rot="10800000">
              <a:off x="14244135" y="5286255"/>
              <a:ext cx="4796208" cy="2699504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F7B9B75-0550-4800-97CF-B8E691924A3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0508806" y="3868546"/>
            <a:ext cx="920809" cy="1100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8873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摄像头拍摄效果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24694" y="3870175"/>
            <a:ext cx="7755238" cy="6330052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2665944" y="3517601"/>
            <a:ext cx="8898749" cy="698652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3200" dirty="0"/>
              <a:t>手机摄像头的图像数据来源于摄像头硬件的图像传感器，这个图像传感器被固定到手机上后会有一个默认的取景方向</a:t>
            </a:r>
            <a:r>
              <a:rPr lang="zh-CN" altLang="en-US" sz="3200" dirty="0" smtClean="0"/>
              <a:t>，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zh-CN" altLang="en-US" sz="3200" dirty="0" smtClean="0"/>
              <a:t>这个</a:t>
            </a:r>
            <a:r>
              <a:rPr lang="zh-CN" altLang="en-US" sz="3200" dirty="0"/>
              <a:t>取景方向坐标原点于手机横放时的左上角。当应用是横屏时候：图像传感器方向与屏幕自然方向原点一致</a:t>
            </a:r>
            <a:r>
              <a:rPr lang="zh-CN" altLang="en-US" sz="3200" dirty="0" smtClean="0"/>
              <a:t>。</a:t>
            </a:r>
            <a:endParaRPr lang="en-US" altLang="zh-CN" sz="3200" dirty="0" smtClean="0"/>
          </a:p>
          <a:p>
            <a:endParaRPr lang="en-US" altLang="zh-CN" sz="3200" dirty="0"/>
          </a:p>
          <a:p>
            <a:r>
              <a:rPr lang="zh-CN" altLang="en-US" sz="3200" dirty="0" smtClean="0">
                <a:solidFill>
                  <a:srgbClr val="FF0000"/>
                </a:solidFill>
              </a:rPr>
              <a:t>而</a:t>
            </a:r>
            <a:r>
              <a:rPr lang="zh-CN" altLang="en-US" sz="3200" dirty="0">
                <a:solidFill>
                  <a:srgbClr val="FF0000"/>
                </a:solidFill>
              </a:rPr>
              <a:t>当手机为竖屏时</a:t>
            </a:r>
            <a:r>
              <a:rPr lang="en-US" altLang="zh-CN" sz="3200" dirty="0">
                <a:solidFill>
                  <a:srgbClr val="FF0000"/>
                </a:solidFill>
              </a:rPr>
              <a:t>:</a:t>
            </a:r>
          </a:p>
          <a:p>
            <a:r>
              <a:rPr lang="zh-CN" altLang="en-US" sz="3200" dirty="0"/>
              <a:t>传感器与屏幕自然方向不一致，将图像传感器的坐标系逆时针旋转</a:t>
            </a:r>
            <a:r>
              <a:rPr lang="en-US" altLang="zh-CN" sz="3200" dirty="0"/>
              <a:t>90</a:t>
            </a:r>
            <a:r>
              <a:rPr lang="zh-CN" altLang="en-US" sz="3200" dirty="0"/>
              <a:t>度，才能显示到屏幕的坐标系上。所以看到的画面是逆时针旋转了</a:t>
            </a:r>
            <a:r>
              <a:rPr lang="en-US" altLang="zh-CN" sz="3200" dirty="0"/>
              <a:t>90</a:t>
            </a:r>
            <a:r>
              <a:rPr lang="zh-CN" altLang="en-US" sz="3200" dirty="0"/>
              <a:t>度的，因此我们需要将图像顺时针旋转</a:t>
            </a:r>
            <a:r>
              <a:rPr lang="en-US" altLang="zh-CN" sz="3200" dirty="0"/>
              <a:t>90</a:t>
            </a:r>
            <a:r>
              <a:rPr lang="zh-CN" altLang="en-US" sz="3200" dirty="0"/>
              <a:t>度才能看到正常的画面</a:t>
            </a:r>
          </a:p>
        </p:txBody>
      </p:sp>
    </p:spTree>
    <p:extLst>
      <p:ext uri="{BB962C8B-B14F-4D97-AF65-F5344CB8AC3E}">
        <p14:creationId xmlns:p14="http://schemas.microsoft.com/office/powerpoint/2010/main" val="2805919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Android</a:t>
            </a:r>
            <a:r>
              <a:rPr lang="zh-CN" altLang="en-US" dirty="0"/>
              <a:t>摄像头拍摄效果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57C77CF8-0D8F-4707-8E21-FDD7AF3E88A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4981" y="1468943"/>
            <a:ext cx="19060190" cy="11491407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E57C9F29-7DE3-4D69-8FA0-E52A4CADA9D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3303" y="9635980"/>
            <a:ext cx="920809" cy="1100967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xmlns="" id="{C7F1ABB4-40E4-449C-838A-BC4B49FAFD80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10687977" y="2019426"/>
            <a:ext cx="920809" cy="1100967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xmlns="" id="{056B1386-7ED5-4249-B358-CFD269085E3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219694" y="3735175"/>
            <a:ext cx="5161905" cy="2905333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1529694" y="2109505"/>
            <a:ext cx="765000" cy="7256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 smtClean="0"/>
              <a:t>y1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40931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组合 9"/>
          <p:cNvGrpSpPr/>
          <p:nvPr/>
        </p:nvGrpSpPr>
        <p:grpSpPr>
          <a:xfrm>
            <a:off x="9046437" y="2532310"/>
            <a:ext cx="4949611" cy="4490657"/>
            <a:chOff x="4787200" y="1339866"/>
            <a:chExt cx="2619239" cy="2376369"/>
          </a:xfrm>
        </p:grpSpPr>
        <p:sp>
          <p:nvSpPr>
            <p:cNvPr id="4" name="Oval 5"/>
            <p:cNvSpPr>
              <a:spLocks noChangeArrowheads="1"/>
            </p:cNvSpPr>
            <p:nvPr/>
          </p:nvSpPr>
          <p:spPr bwMode="auto">
            <a:xfrm>
              <a:off x="4969750" y="1339866"/>
              <a:ext cx="2255725" cy="2265249"/>
            </a:xfrm>
            <a:prstGeom prst="ellipse">
              <a:avLst/>
            </a:prstGeom>
            <a:solidFill>
              <a:srgbClr val="00B050"/>
            </a:solidFill>
            <a:ln>
              <a:noFill/>
            </a:ln>
          </p:spPr>
          <p:txBody>
            <a:bodyPr/>
            <a:lstStyle>
              <a:lvl1pPr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/>
              <a:endParaRPr lang="zh-CN" altLang="en-US" sz="4535">
                <a:solidFill>
                  <a:srgbClr val="1475B2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2" name="组合 1"/>
            <p:cNvGrpSpPr/>
            <p:nvPr/>
          </p:nvGrpSpPr>
          <p:grpSpPr>
            <a:xfrm>
              <a:off x="4787200" y="1742338"/>
              <a:ext cx="2619239" cy="1973897"/>
              <a:chOff x="4787200" y="1742338"/>
              <a:chExt cx="2619239" cy="1973897"/>
            </a:xfrm>
          </p:grpSpPr>
          <p:sp>
            <p:nvSpPr>
              <p:cNvPr id="5" name="Freeform 8"/>
              <p:cNvSpPr/>
              <p:nvPr/>
            </p:nvSpPr>
            <p:spPr bwMode="auto">
              <a:xfrm>
                <a:off x="4858635" y="2462172"/>
                <a:ext cx="2477963" cy="1254063"/>
              </a:xfrm>
              <a:custGeom>
                <a:avLst/>
                <a:gdLst>
                  <a:gd name="T0" fmla="*/ 3963 w 3963"/>
                  <a:gd name="T1" fmla="*/ 0 h 1997"/>
                  <a:gd name="T2" fmla="*/ 3963 w 3963"/>
                  <a:gd name="T3" fmla="*/ 16 h 1997"/>
                  <a:gd name="T4" fmla="*/ 1982 w 3963"/>
                  <a:gd name="T5" fmla="*/ 1997 h 1997"/>
                  <a:gd name="T6" fmla="*/ 0 w 3963"/>
                  <a:gd name="T7" fmla="*/ 16 h 19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3963" h="1997">
                    <a:moveTo>
                      <a:pt x="3963" y="0"/>
                    </a:moveTo>
                    <a:cubicBezTo>
                      <a:pt x="3963" y="5"/>
                      <a:pt x="3963" y="11"/>
                      <a:pt x="3963" y="16"/>
                    </a:cubicBezTo>
                    <a:cubicBezTo>
                      <a:pt x="3963" y="1110"/>
                      <a:pt x="3076" y="1997"/>
                      <a:pt x="1982" y="1997"/>
                    </a:cubicBezTo>
                    <a:cubicBezTo>
                      <a:pt x="888" y="1997"/>
                      <a:pt x="0" y="1110"/>
                      <a:pt x="0" y="16"/>
                    </a:cubicBezTo>
                  </a:path>
                </a:pathLst>
              </a:custGeom>
              <a:noFill/>
              <a:ln w="8" cap="flat" cmpd="sng">
                <a:solidFill>
                  <a:srgbClr val="4E4B49"/>
                </a:solidFill>
                <a:prstDash val="dash"/>
                <a:round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/>
              <a:lstStyle/>
              <a:p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" name="Oval 9"/>
              <p:cNvSpPr>
                <a:spLocks noChangeArrowheads="1"/>
              </p:cNvSpPr>
              <p:nvPr/>
            </p:nvSpPr>
            <p:spPr bwMode="auto">
              <a:xfrm>
                <a:off x="7266746" y="2379623"/>
                <a:ext cx="139693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Oval 10"/>
              <p:cNvSpPr>
                <a:spLocks noChangeArrowheads="1"/>
              </p:cNvSpPr>
              <p:nvPr/>
            </p:nvSpPr>
            <p:spPr bwMode="auto">
              <a:xfrm>
                <a:off x="4787200" y="2379623"/>
                <a:ext cx="138106" cy="139693"/>
              </a:xfrm>
              <a:prstGeom prst="ellipse">
                <a:avLst/>
              </a:prstGeom>
              <a:solidFill>
                <a:srgbClr val="1475B2"/>
              </a:solidFill>
              <a:ln>
                <a:noFill/>
              </a:ln>
            </p:spPr>
            <p:txBody>
              <a:bodyPr/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endParaRPr lang="zh-CN" altLang="en-US" sz="4535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" name="TextBox 13"/>
              <p:cNvSpPr txBox="1">
                <a:spLocks noChangeArrowheads="1"/>
              </p:cNvSpPr>
              <p:nvPr/>
            </p:nvSpPr>
            <p:spPr bwMode="auto">
              <a:xfrm>
                <a:off x="5187759" y="1742338"/>
                <a:ext cx="1728113" cy="1588045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1pPr>
                <a:lvl2pPr marL="742950" indent="-28575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2pPr>
                <a:lvl3pPr marL="11430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3pPr>
                <a:lvl4pPr marL="16002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4pPr>
                <a:lvl5pPr marL="2057400" indent="-228600" eaLnBrk="0" hangingPunct="0"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buFont typeface="Arial" panose="020B0604020202020204" pitchFamily="34" charset="0"/>
                  <a:defRPr>
                    <a:solidFill>
                      <a:schemeClr val="tx1"/>
                    </a:solidFill>
                    <a:latin typeface="Arial" panose="020B0604020202020204" pitchFamily="34" charset="0"/>
                    <a:ea typeface="宋体" panose="02010600030101010101" pitchFamily="2" charset="-122"/>
                  </a:defRPr>
                </a:lvl9pPr>
              </a:lstStyle>
              <a:p>
                <a:pPr eaLnBrk="1" hangingPunct="1"/>
                <a:r>
                  <a:rPr lang="en-US" altLang="zh-CN" sz="18901" dirty="0">
                    <a:solidFill>
                      <a:srgbClr val="F8F8F8"/>
                    </a:solidFill>
                    <a:latin typeface="思源黑体 CN Medium" panose="020B0600000000000000" pitchFamily="34" charset="-122"/>
                    <a:ea typeface="思源黑体 CN Medium" panose="020B0600000000000000" pitchFamily="34" charset="-122"/>
                  </a:rPr>
                  <a:t>04</a:t>
                </a:r>
                <a:endParaRPr lang="zh-CN" altLang="en-US" sz="18901" dirty="0">
                  <a:solidFill>
                    <a:srgbClr val="F8F8F8"/>
                  </a:solidFill>
                  <a:latin typeface="思源黑体 CN Medium" panose="020B0600000000000000" pitchFamily="34" charset="-122"/>
                  <a:ea typeface="思源黑体 CN Medium" panose="020B0600000000000000" pitchFamily="34" charset="-122"/>
                </a:endParaRPr>
              </a:p>
            </p:txBody>
          </p:sp>
        </p:grpSp>
      </p:grp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663" y="7769903"/>
            <a:ext cx="11156145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7011898" y="7891641"/>
            <a:ext cx="10444027" cy="7693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sz="4399" dirty="0">
                <a:ea typeface="思源黑体 CN Bold" panose="020B0800000000000000" pitchFamily="34" charset="-122"/>
              </a:rPr>
              <a:t>学习过程中 我们是否有以下几种经历</a:t>
            </a:r>
            <a:endParaRPr lang="zh-CN" altLang="en-US" sz="4399" dirty="0"/>
          </a:p>
        </p:txBody>
      </p:sp>
    </p:spTree>
    <p:extLst>
      <p:ext uri="{BB962C8B-B14F-4D97-AF65-F5344CB8AC3E}">
        <p14:creationId xmlns:p14="http://schemas.microsoft.com/office/powerpoint/2010/main" val="20972115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9815" y="403188"/>
            <a:ext cx="21597341" cy="1100824"/>
          </a:xfrm>
          <a:prstGeom prst="rect">
            <a:avLst/>
          </a:prstGeom>
        </p:spPr>
        <p:txBody>
          <a:bodyPr vert="horz" lIns="121904" tIns="60953" rIns="121904" bIns="60953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810268" y="1484879"/>
            <a:ext cx="16603220" cy="7109237"/>
          </a:xfrm>
          <a:prstGeom prst="rect">
            <a:avLst/>
          </a:prstGeom>
        </p:spPr>
        <p:txBody>
          <a:bodyPr vert="horz" wrap="square" lIns="91432" tIns="45716" rIns="91432" bIns="45716" rtlCol="0">
            <a:normAutofit/>
          </a:bodyPr>
          <a:lstStyle/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我们的现状是怎么样的</a:t>
            </a:r>
            <a:r>
              <a:rPr lang="en-US" altLang="zh-CN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?  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对自己未来很迷茫</a:t>
            </a:r>
            <a:endParaRPr lang="en-US" altLang="zh-CN" sz="3199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公司技术落后，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工作的主要就是写业务代码，没机会接触到行业先进的技术</a:t>
            </a: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想进</a:t>
            </a:r>
            <a:r>
              <a:rPr lang="en-US" altLang="zh-CN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BATJ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一线互联网公司，但是面试总是通不过</a:t>
            </a: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工作多年了，但是技术水平和刚刚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毕业一到两年的工程师差距不大</a:t>
            </a:r>
            <a:endParaRPr lang="en-US" altLang="zh-CN" sz="3199" b="1" dirty="0">
              <a:solidFill>
                <a:srgbClr val="FF13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endParaRPr lang="en-US" altLang="zh-CN" sz="3199" b="1" dirty="0">
              <a:solidFill>
                <a:schemeClr val="tx1">
                  <a:lumMod val="65000"/>
                  <a:lumOff val="35000"/>
                </a:schemeClr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  <a:p>
            <a:pPr marL="514380" indent="-51438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万一被</a:t>
            </a:r>
            <a:r>
              <a:rPr lang="zh-CN" altLang="en-US" sz="3199" b="1" dirty="0">
                <a:solidFill>
                  <a:srgbClr val="FF13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公司裁员或是离职</a:t>
            </a:r>
            <a:r>
              <a:rPr lang="zh-CN" altLang="en-US" sz="3199" b="1" dirty="0">
                <a:solidFill>
                  <a:schemeClr val="tx1">
                    <a:lumMod val="65000"/>
                    <a:lumOff val="3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后很难在找到同等待遇的岗位</a:t>
            </a:r>
          </a:p>
        </p:txBody>
      </p:sp>
    </p:spTree>
    <p:extLst>
      <p:ext uri="{BB962C8B-B14F-4D97-AF65-F5344CB8AC3E}">
        <p14:creationId xmlns:p14="http://schemas.microsoft.com/office/powerpoint/2010/main" val="418724538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199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1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913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1962418" y="6216472"/>
            <a:ext cx="308613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David 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 </a:t>
            </a:r>
            <a:r>
              <a:rPr lang="en-US" altLang="zh-CN" sz="2000" b="1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复旦大学工程硕士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zh-CN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原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Oppo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资深研发工程师，网易特邀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</a:t>
            </a:r>
            <a:r>
              <a:rPr lang="zh-CN" altLang="en-US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讲师</a:t>
            </a:r>
            <a:r>
              <a:rPr lang="zh-CN" altLang="en-US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10810333" y="6023751"/>
            <a:ext cx="3567420" cy="12905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</a:t>
            </a:r>
            <a:r>
              <a:rPr lang="en-US" altLang="zh-CN" sz="2000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River</a:t>
            </a:r>
            <a:r>
              <a:rPr lang="zh-CN" altLang="en-US" sz="2000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《</a:t>
            </a:r>
            <a:r>
              <a:rPr lang="en-US" altLang="zh-CN" sz="2000" dirty="0" err="1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Android开发入门与实战第二版》</a:t>
            </a:r>
            <a:r>
              <a:rPr lang="en-US" altLang="zh-CN" sz="2000" dirty="0" err="1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作者之一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  <a:p>
            <a:pPr algn="l"/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325809" y="6118917"/>
            <a:ext cx="3207263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140000"/>
              </a:lnSpc>
            </a:pP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 Zee</a:t>
            </a:r>
            <a:r>
              <a:rPr lang="zh-CN" altLang="en-US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en-US" altLang="zh-CN" sz="2000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0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中南大学计算机信息专业毕业，前新浪架构师，58</a:t>
            </a:r>
            <a:r>
              <a:rPr lang="en-US" altLang="zh-CN" sz="200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同城项目负责人 </a:t>
            </a:r>
            <a:endParaRPr lang="en-US" altLang="zh-CN" sz="200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25810" y="2336787"/>
            <a:ext cx="3032852" cy="3057961"/>
          </a:xfrm>
          <a:prstGeom prst="rect">
            <a:avLst/>
          </a:prstGeom>
        </p:spPr>
      </p:pic>
      <p:sp>
        <p:nvSpPr>
          <p:cNvPr id="8" name="FLYING IMPRESSION FID FEIZHAO    qq:1964271550"/>
          <p:cNvSpPr txBox="1"/>
          <p:nvPr/>
        </p:nvSpPr>
        <p:spPr>
          <a:xfrm>
            <a:off x="1956014" y="8240294"/>
            <a:ext cx="18177344" cy="432619"/>
          </a:xfrm>
          <a:prstGeom prst="rect">
            <a:avLst/>
          </a:prstGeom>
          <a:noFill/>
          <a:effectLst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>
              <a:lnSpc>
                <a:spcPct val="130000"/>
              </a:lnSpc>
            </a:pP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David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老师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QQ</a:t>
            </a:r>
            <a:r>
              <a:rPr lang="zh-CN" altLang="en-US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1701" dirty="0"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1051917835</a:t>
            </a:r>
            <a:endParaRPr lang="zh-CN" altLang="en-US" sz="1701" dirty="0"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62417" y="2307536"/>
            <a:ext cx="2876669" cy="3019207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33" y="2349001"/>
            <a:ext cx="3072761" cy="3033534"/>
          </a:xfrm>
          <a:prstGeom prst="rect">
            <a:avLst/>
          </a:prstGeom>
        </p:spPr>
      </p:pic>
      <p:sp>
        <p:nvSpPr>
          <p:cNvPr id="23" name="文本框 22"/>
          <p:cNvSpPr txBox="1"/>
          <p:nvPr/>
        </p:nvSpPr>
        <p:spPr>
          <a:xfrm>
            <a:off x="14638217" y="6184461"/>
            <a:ext cx="3279556" cy="13546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Andy </a:t>
            </a:r>
            <a:r>
              <a:rPr lang="zh-CN" altLang="en-US" sz="2079" b="1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 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华中</a:t>
            </a:r>
            <a:r>
              <a:rPr lang="zh-CN" altLang="en-US" sz="1890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科技大学计算机相关专业硕士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，腾讯架构师</a:t>
            </a:r>
            <a:r>
              <a:rPr lang="en-US" altLang="zh-CN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6" name="Picture 2" descr="http://10.url.cn/eth/ajNVdqHZLLCGm1Yz7Pmpj9BuoiamYtw6sibLuxkibicst4q2rIxCnfgCpA6kpgrTLJKfghFmupDaa2g/13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38218" y="2367700"/>
            <a:ext cx="2804339" cy="29590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709587" y="377033"/>
            <a:ext cx="10799787" cy="1100907"/>
          </a:xfrm>
        </p:spPr>
        <p:txBody>
          <a:bodyPr/>
          <a:lstStyle/>
          <a:p>
            <a:r>
              <a:rPr lang="zh-CN" altLang="en-US" dirty="0" smtClean="0"/>
              <a:t>讲师介绍</a:t>
            </a:r>
            <a:endParaRPr lang="zh-CN" altLang="en-US" dirty="0"/>
          </a:p>
        </p:txBody>
      </p:sp>
      <p:sp>
        <p:nvSpPr>
          <p:cNvPr id="28" name="文本框 27"/>
          <p:cNvSpPr txBox="1"/>
          <p:nvPr/>
        </p:nvSpPr>
        <p:spPr>
          <a:xfrm>
            <a:off x="18493580" y="6124299"/>
            <a:ext cx="3279556" cy="947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Damon</a:t>
            </a:r>
            <a:r>
              <a:rPr lang="zh-CN" altLang="en-US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老师</a:t>
            </a:r>
            <a:r>
              <a:rPr lang="en-US" altLang="zh-CN" sz="2079" b="1" dirty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en-US" altLang="zh-CN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 </a:t>
            </a:r>
            <a:r>
              <a:rPr lang="zh-CN" altLang="en-US" sz="1890" dirty="0" smtClean="0">
                <a:latin typeface="思源黑体 CN Normal" panose="020B0400000000000000" charset="-122"/>
                <a:ea typeface="思源黑体 CN Normal" panose="020B0400000000000000" charset="-122"/>
                <a:sym typeface="方正姚体" panose="02010601030101010101" pitchFamily="2" charset="-122"/>
              </a:rPr>
              <a:t>前三星研发高级工程师</a:t>
            </a:r>
            <a:endParaRPr lang="en-US" altLang="zh-CN" sz="1890" dirty="0">
              <a:latin typeface="思源黑体 CN Normal" panose="020B0400000000000000" charset="-122"/>
              <a:ea typeface="思源黑体 CN Normal" panose="020B0400000000000000" charset="-122"/>
              <a:sym typeface="方正姚体" panose="02010601030101010101" pitchFamily="2" charset="-122"/>
            </a:endParaRPr>
          </a:p>
        </p:txBody>
      </p:sp>
      <p:pic>
        <p:nvPicPr>
          <p:cNvPr id="1028" name="Picture 4" descr="http://10.url.cn/eth/ajNVdqHZLLAz9BIMUCxNK5fIAWdZpGvS61dgwj1nwqCdta3F41Bvj5n4qvf8bSOohXg0icw9KKHs/130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65731" y="2367699"/>
            <a:ext cx="2951347" cy="29513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884512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2000">
        <p15:prstTrans prst="crush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ldLvl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 smtClean="0"/>
              <a:t>什么是音视频</a:t>
            </a:r>
            <a:endParaRPr lang="zh-CN" altLang="en-US" sz="7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为什么采用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YUV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而不采用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RGB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3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 smtClean="0"/>
              <a:t>YUV</a:t>
            </a:r>
            <a:r>
              <a:rPr lang="zh-CN" altLang="en-US" dirty="0" smtClean="0"/>
              <a:t>而</a:t>
            </a:r>
            <a:r>
              <a:rPr lang="zh-CN" altLang="en-US" dirty="0"/>
              <a:t>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0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="" xmlns:a16="http://schemas.microsoft.com/office/drawing/2014/main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="" xmlns:a16="http://schemas.microsoft.com/office/drawing/2014/main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="" xmlns:a16="http://schemas.microsoft.com/office/drawing/2014/main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="" xmlns:a16="http://schemas.microsoft.com/office/drawing/2014/main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="" xmlns:a16="http://schemas.microsoft.com/office/drawing/2014/main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="" xmlns:a16="http://schemas.microsoft.com/office/drawing/2014/main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="" xmlns:a16="http://schemas.microsoft.com/office/drawing/2014/main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="" xmlns:a16="http://schemas.microsoft.com/office/drawing/2014/main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="" xmlns:a16="http://schemas.microsoft.com/office/drawing/2014/main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="" xmlns:a16="http://schemas.microsoft.com/office/drawing/2014/main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="" xmlns:a16="http://schemas.microsoft.com/office/drawing/2014/main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42664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="" xmlns:a16="http://schemas.microsoft.com/office/drawing/2014/main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0082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="" xmlns:a16="http://schemas.microsoft.com/office/drawing/2014/main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10744</TotalTime>
  <Words>676</Words>
  <Application>Microsoft Office PowerPoint</Application>
  <PresentationFormat>自定义</PresentationFormat>
  <Paragraphs>90</Paragraphs>
  <Slides>18</Slides>
  <Notes>6</Notes>
  <HiddenSlides>0</HiddenSlides>
  <MMClips>0</MMClips>
  <ScaleCrop>false</ScaleCrop>
  <HeadingPairs>
    <vt:vector size="6" baseType="variant">
      <vt:variant>
        <vt:lpstr>已用的字体</vt:lpstr>
      </vt:variant>
      <vt:variant>
        <vt:i4>16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35" baseType="lpstr">
      <vt:lpstr>Menlo</vt:lpstr>
      <vt:lpstr>Noto Sans CJK SC Medium</vt:lpstr>
      <vt:lpstr>Source Han Sans CN Normal</vt:lpstr>
      <vt:lpstr>等线</vt:lpstr>
      <vt:lpstr>等线 Light</vt:lpstr>
      <vt:lpstr>方正姚体</vt:lpstr>
      <vt:lpstr>黑体</vt:lpstr>
      <vt:lpstr>思源黑体 CN Bold</vt:lpstr>
      <vt:lpstr>思源黑体 CN Medium</vt:lpstr>
      <vt:lpstr>思源黑体 CN Normal</vt:lpstr>
      <vt:lpstr>宋体</vt:lpstr>
      <vt:lpstr>微软雅黑</vt:lpstr>
      <vt:lpstr>Arial</vt:lpstr>
      <vt:lpstr>Calibri</vt:lpstr>
      <vt:lpstr>Calibri Light</vt:lpstr>
      <vt:lpstr>Times New Roman</vt:lpstr>
      <vt:lpstr>Office 主题​​</vt:lpstr>
      <vt:lpstr>PowerPoint 演示文稿</vt:lpstr>
      <vt:lpstr>PowerPoint 演示文稿</vt:lpstr>
      <vt:lpstr>讲师介绍</vt:lpstr>
      <vt:lpstr>什么是音视频</vt:lpstr>
      <vt:lpstr>PowerPoint 演示文稿</vt:lpstr>
      <vt:lpstr>什么视频编码采用YUV而不是rgb</vt:lpstr>
      <vt:lpstr>人眼漫天过海</vt:lpstr>
      <vt:lpstr>YUV I420编码</vt:lpstr>
      <vt:lpstr>NV21编码</vt:lpstr>
      <vt:lpstr>PowerPoint 演示文稿</vt:lpstr>
      <vt:lpstr>PowerPoint 演示文稿</vt:lpstr>
      <vt:lpstr>Android摄像头拍摄效果</vt:lpstr>
      <vt:lpstr>Android摄像头拍摄效果</vt:lpstr>
      <vt:lpstr>Android摄像头拍摄效果</vt:lpstr>
      <vt:lpstr>PowerPoint 演示文稿</vt:lpstr>
      <vt:lpstr>PowerPoint 演示文稿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maniu</cp:lastModifiedBy>
  <cp:revision>1993</cp:revision>
  <dcterms:created xsi:type="dcterms:W3CDTF">2014-06-24T08:28:00Z</dcterms:created>
  <dcterms:modified xsi:type="dcterms:W3CDTF">2022-04-25T14:43:38Z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